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6" r:id="rId4"/>
    <p:sldId id="290" r:id="rId5"/>
    <p:sldId id="266" r:id="rId6"/>
    <p:sldId id="257" r:id="rId7"/>
    <p:sldId id="258" r:id="rId8"/>
    <p:sldId id="286" r:id="rId9"/>
    <p:sldId id="293" r:id="rId10"/>
    <p:sldId id="289" r:id="rId11"/>
    <p:sldId id="297" r:id="rId12"/>
    <p:sldId id="291" r:id="rId13"/>
    <p:sldId id="268" r:id="rId14"/>
    <p:sldId id="265" r:id="rId15"/>
    <p:sldId id="300" r:id="rId16"/>
    <p:sldId id="298" r:id="rId17"/>
    <p:sldId id="301" r:id="rId18"/>
    <p:sldId id="304" r:id="rId19"/>
    <p:sldId id="262" r:id="rId20"/>
    <p:sldId id="261" r:id="rId21"/>
    <p:sldId id="263" r:id="rId22"/>
    <p:sldId id="273" r:id="rId23"/>
    <p:sldId id="274" r:id="rId24"/>
    <p:sldId id="275" r:id="rId25"/>
    <p:sldId id="276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55FD1-DD68-419F-9A27-1E0D72BE0FE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7E5AA1-DB11-4614-878D-031E53128419}">
      <dgm:prSet phldrT="[Текст]" custT="1"/>
      <dgm:spPr/>
      <dgm:t>
        <a:bodyPr/>
        <a:lstStyle/>
        <a:p>
          <a:r>
            <a:rPr lang="ru-RU" sz="2000" dirty="0" smtClean="0"/>
            <a:t>Прикладная историческая аналитика</a:t>
          </a:r>
          <a:endParaRPr lang="ru-RU" sz="2000" dirty="0"/>
        </a:p>
      </dgm:t>
    </dgm:pt>
    <dgm:pt modelId="{F2ECE84F-097F-446E-BEC4-9E87E3CEEE1F}" type="parTrans" cxnId="{D9B3A2A0-AA2F-4185-826E-172A7673AA8C}">
      <dgm:prSet/>
      <dgm:spPr/>
      <dgm:t>
        <a:bodyPr/>
        <a:lstStyle/>
        <a:p>
          <a:endParaRPr lang="ru-RU"/>
        </a:p>
      </dgm:t>
    </dgm:pt>
    <dgm:pt modelId="{283D0101-883D-41B9-B4E7-073F8175F571}" type="sibTrans" cxnId="{D9B3A2A0-AA2F-4185-826E-172A7673AA8C}">
      <dgm:prSet/>
      <dgm:spPr/>
      <dgm:t>
        <a:bodyPr/>
        <a:lstStyle/>
        <a:p>
          <a:endParaRPr lang="ru-RU"/>
        </a:p>
      </dgm:t>
    </dgm:pt>
    <dgm:pt modelId="{F9749A83-477F-4801-8050-105E94C1F8A0}">
      <dgm:prSet phldrT="[Текст]"/>
      <dgm:spPr/>
      <dgm:t>
        <a:bodyPr/>
        <a:lstStyle/>
        <a:p>
          <a:r>
            <a:rPr lang="ru-RU" dirty="0" smtClean="0"/>
            <a:t>Магистерская программа</a:t>
          </a:r>
          <a:endParaRPr lang="ru-RU" dirty="0"/>
        </a:p>
      </dgm:t>
    </dgm:pt>
    <dgm:pt modelId="{419BF518-9438-4ECC-A7CB-92157E212F7C}" type="parTrans" cxnId="{29B2C1C1-A5F8-4D08-B5D2-6568D99DBBE3}">
      <dgm:prSet/>
      <dgm:spPr/>
      <dgm:t>
        <a:bodyPr/>
        <a:lstStyle/>
        <a:p>
          <a:endParaRPr lang="ru-RU"/>
        </a:p>
      </dgm:t>
    </dgm:pt>
    <dgm:pt modelId="{7FD1E17B-01DE-405E-8729-DD3ED0B85C9F}" type="sibTrans" cxnId="{29B2C1C1-A5F8-4D08-B5D2-6568D99DBBE3}">
      <dgm:prSet/>
      <dgm:spPr/>
      <dgm:t>
        <a:bodyPr/>
        <a:lstStyle/>
        <a:p>
          <a:endParaRPr lang="ru-RU"/>
        </a:p>
      </dgm:t>
    </dgm:pt>
    <dgm:pt modelId="{81B54B5B-1403-470E-853E-20D2ACDC0B4E}">
      <dgm:prSet phldrT="[Текст]" custT="1"/>
      <dgm:spPr/>
      <dgm:t>
        <a:bodyPr/>
        <a:lstStyle/>
        <a:p>
          <a:r>
            <a:rPr lang="ru-RU" sz="2000" dirty="0" smtClean="0"/>
            <a:t>Экспертная оценка: сбор и обработка информации</a:t>
          </a:r>
          <a:endParaRPr lang="ru-RU" sz="2000" dirty="0"/>
        </a:p>
      </dgm:t>
    </dgm:pt>
    <dgm:pt modelId="{2D20C5B3-0837-40C0-8CEA-28300B80A8E2}" type="parTrans" cxnId="{B0E872FA-E719-43B9-AF6C-84FA64D50072}">
      <dgm:prSet/>
      <dgm:spPr/>
      <dgm:t>
        <a:bodyPr/>
        <a:lstStyle/>
        <a:p>
          <a:endParaRPr lang="ru-RU"/>
        </a:p>
      </dgm:t>
    </dgm:pt>
    <dgm:pt modelId="{4365D125-A588-4D15-ABFF-52B08DF67BEF}" type="sibTrans" cxnId="{B0E872FA-E719-43B9-AF6C-84FA64D50072}">
      <dgm:prSet/>
      <dgm:spPr/>
      <dgm:t>
        <a:bodyPr/>
        <a:lstStyle/>
        <a:p>
          <a:endParaRPr lang="ru-RU"/>
        </a:p>
      </dgm:t>
    </dgm:pt>
    <dgm:pt modelId="{4216609B-42DA-40CA-A8FD-FCD67003F47E}">
      <dgm:prSet phldrT="[Текст]"/>
      <dgm:spPr/>
      <dgm:t>
        <a:bodyPr/>
        <a:lstStyle/>
        <a:p>
          <a:r>
            <a:rPr lang="ru-RU" dirty="0" smtClean="0"/>
            <a:t>Учебная дисциплина</a:t>
          </a:r>
          <a:endParaRPr lang="ru-RU" dirty="0"/>
        </a:p>
      </dgm:t>
    </dgm:pt>
    <dgm:pt modelId="{5CA1C4F8-2E2B-44B3-82AC-D220470A7FD1}" type="parTrans" cxnId="{7B3F5D0F-4157-4963-AA7E-2DCE44826E59}">
      <dgm:prSet/>
      <dgm:spPr/>
      <dgm:t>
        <a:bodyPr/>
        <a:lstStyle/>
        <a:p>
          <a:endParaRPr lang="ru-RU"/>
        </a:p>
      </dgm:t>
    </dgm:pt>
    <dgm:pt modelId="{FA06FC93-7F6C-47C8-A3A8-0E47B03C8037}" type="sibTrans" cxnId="{7B3F5D0F-4157-4963-AA7E-2DCE44826E59}">
      <dgm:prSet/>
      <dgm:spPr/>
      <dgm:t>
        <a:bodyPr/>
        <a:lstStyle/>
        <a:p>
          <a:endParaRPr lang="ru-RU"/>
        </a:p>
      </dgm:t>
    </dgm:pt>
    <dgm:pt modelId="{E98DC954-24C3-4DD3-BC94-D3B42531195F}">
      <dgm:prSet phldrT="[Текст]" custT="1"/>
      <dgm:spPr/>
      <dgm:t>
        <a:bodyPr/>
        <a:lstStyle/>
        <a:p>
          <a:r>
            <a:rPr lang="ru-RU" sz="2000" dirty="0" smtClean="0"/>
            <a:t>Основы системного мышления</a:t>
          </a:r>
          <a:endParaRPr lang="ru-RU" sz="2000" dirty="0"/>
        </a:p>
      </dgm:t>
    </dgm:pt>
    <dgm:pt modelId="{8AB57901-3DE5-4F70-BE15-7C6C0B46EE49}" type="parTrans" cxnId="{642C35B4-28EF-4C68-BF1C-7A7A00E23104}">
      <dgm:prSet/>
      <dgm:spPr/>
      <dgm:t>
        <a:bodyPr/>
        <a:lstStyle/>
        <a:p>
          <a:endParaRPr lang="ru-RU"/>
        </a:p>
      </dgm:t>
    </dgm:pt>
    <dgm:pt modelId="{6F60932D-F683-4606-9543-43EBD27CAAA0}" type="sibTrans" cxnId="{642C35B4-28EF-4C68-BF1C-7A7A00E23104}">
      <dgm:prSet/>
      <dgm:spPr/>
      <dgm:t>
        <a:bodyPr/>
        <a:lstStyle/>
        <a:p>
          <a:endParaRPr lang="ru-RU"/>
        </a:p>
      </dgm:t>
    </dgm:pt>
    <dgm:pt modelId="{0D8C4EDA-1179-48FC-BEE2-5A6088532750}">
      <dgm:prSet phldrT="[Текст]" custT="1"/>
      <dgm:spPr/>
      <dgm:t>
        <a:bodyPr/>
        <a:lstStyle/>
        <a:p>
          <a:r>
            <a:rPr lang="ru-RU" sz="1800" dirty="0" smtClean="0"/>
            <a:t>Тема занятия</a:t>
          </a:r>
          <a:endParaRPr lang="ru-RU" sz="1800" dirty="0"/>
        </a:p>
      </dgm:t>
    </dgm:pt>
    <dgm:pt modelId="{56D2B260-C02B-4457-A7F5-A0AD441E2060}" type="parTrans" cxnId="{0F123F64-4E28-48D9-B017-7A724D68B206}">
      <dgm:prSet/>
      <dgm:spPr/>
      <dgm:t>
        <a:bodyPr/>
        <a:lstStyle/>
        <a:p>
          <a:endParaRPr lang="ru-RU"/>
        </a:p>
      </dgm:t>
    </dgm:pt>
    <dgm:pt modelId="{65C0F331-A5F1-4D87-B499-97A5E06C0BF3}" type="sibTrans" cxnId="{0F123F64-4E28-48D9-B017-7A724D68B206}">
      <dgm:prSet/>
      <dgm:spPr/>
      <dgm:t>
        <a:bodyPr/>
        <a:lstStyle/>
        <a:p>
          <a:endParaRPr lang="ru-RU"/>
        </a:p>
      </dgm:t>
    </dgm:pt>
    <dgm:pt modelId="{6B22A942-ECC2-4F0B-8D6D-45D5215377C5}" type="pres">
      <dgm:prSet presAssocID="{31D55FD1-DD68-419F-9A27-1E0D72BE0F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F228DD-9A00-4C91-969B-819A5723A1F5}" type="pres">
      <dgm:prSet presAssocID="{7C7E5AA1-DB11-4614-878D-031E53128419}" presName="composite" presStyleCnt="0"/>
      <dgm:spPr/>
    </dgm:pt>
    <dgm:pt modelId="{1FF3768F-2813-410F-A703-1D35D70EBCA8}" type="pres">
      <dgm:prSet presAssocID="{7C7E5AA1-DB11-4614-878D-031E53128419}" presName="bentUpArrow1" presStyleLbl="alignImgPlace1" presStyleIdx="0" presStyleCnt="2"/>
      <dgm:spPr/>
    </dgm:pt>
    <dgm:pt modelId="{CA58E76D-1803-4368-BDF1-4A8863BCB341}" type="pres">
      <dgm:prSet presAssocID="{7C7E5AA1-DB11-4614-878D-031E5312841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76808-5708-4357-BE7F-78BC6A1BBA81}" type="pres">
      <dgm:prSet presAssocID="{7C7E5AA1-DB11-4614-878D-031E5312841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4469-3057-414C-8F7F-9DC16F5A58C6}" type="pres">
      <dgm:prSet presAssocID="{283D0101-883D-41B9-B4E7-073F8175F571}" presName="sibTrans" presStyleCnt="0"/>
      <dgm:spPr/>
    </dgm:pt>
    <dgm:pt modelId="{2D8AB742-18BB-4E6E-8CF6-514FFE78021E}" type="pres">
      <dgm:prSet presAssocID="{81B54B5B-1403-470E-853E-20D2ACDC0B4E}" presName="composite" presStyleCnt="0"/>
      <dgm:spPr/>
    </dgm:pt>
    <dgm:pt modelId="{03863B56-EFBB-4136-8F14-0E00F8C13833}" type="pres">
      <dgm:prSet presAssocID="{81B54B5B-1403-470E-853E-20D2ACDC0B4E}" presName="bentUpArrow1" presStyleLbl="alignImgPlace1" presStyleIdx="1" presStyleCnt="2"/>
      <dgm:spPr/>
    </dgm:pt>
    <dgm:pt modelId="{91CFE19C-61EE-4CA4-9A5F-495D91B7E9AD}" type="pres">
      <dgm:prSet presAssocID="{81B54B5B-1403-470E-853E-20D2ACDC0B4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1177E-81A1-4504-94EB-82BB90017B2E}" type="pres">
      <dgm:prSet presAssocID="{81B54B5B-1403-470E-853E-20D2ACDC0B4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4B75D-0BC6-479A-B4B2-2EE9F0FEC808}" type="pres">
      <dgm:prSet presAssocID="{4365D125-A588-4D15-ABFF-52B08DF67BEF}" presName="sibTrans" presStyleCnt="0"/>
      <dgm:spPr/>
    </dgm:pt>
    <dgm:pt modelId="{4EDACE8D-6DF1-412D-A3C2-641ABE7FB8BF}" type="pres">
      <dgm:prSet presAssocID="{E98DC954-24C3-4DD3-BC94-D3B42531195F}" presName="composite" presStyleCnt="0"/>
      <dgm:spPr/>
    </dgm:pt>
    <dgm:pt modelId="{30892B52-3C71-4BB8-8539-97ECE6DB2804}" type="pres">
      <dgm:prSet presAssocID="{E98DC954-24C3-4DD3-BC94-D3B42531195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F99BC-BF24-4D47-B115-9824D28D77C6}" type="pres">
      <dgm:prSet presAssocID="{E98DC954-24C3-4DD3-BC94-D3B42531195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F5D0F-4157-4963-AA7E-2DCE44826E59}" srcId="{81B54B5B-1403-470E-853E-20D2ACDC0B4E}" destId="{4216609B-42DA-40CA-A8FD-FCD67003F47E}" srcOrd="0" destOrd="0" parTransId="{5CA1C4F8-2E2B-44B3-82AC-D220470A7FD1}" sibTransId="{FA06FC93-7F6C-47C8-A3A8-0E47B03C8037}"/>
    <dgm:cxn modelId="{9691E7B4-BC81-4967-AFC4-8C25C3FEB988}" type="presOf" srcId="{4216609B-42DA-40CA-A8FD-FCD67003F47E}" destId="{0AF1177E-81A1-4504-94EB-82BB90017B2E}" srcOrd="0" destOrd="0" presId="urn:microsoft.com/office/officeart/2005/8/layout/StepDownProcess"/>
    <dgm:cxn modelId="{5FBA5CC9-F7F8-435C-A2C4-A3F067EFCE74}" type="presOf" srcId="{0D8C4EDA-1179-48FC-BEE2-5A6088532750}" destId="{5C9F99BC-BF24-4D47-B115-9824D28D77C6}" srcOrd="0" destOrd="0" presId="urn:microsoft.com/office/officeart/2005/8/layout/StepDownProcess"/>
    <dgm:cxn modelId="{DD355712-C380-4603-9DFD-5C7D180A5391}" type="presOf" srcId="{31D55FD1-DD68-419F-9A27-1E0D72BE0FEE}" destId="{6B22A942-ECC2-4F0B-8D6D-45D5215377C5}" srcOrd="0" destOrd="0" presId="urn:microsoft.com/office/officeart/2005/8/layout/StepDownProcess"/>
    <dgm:cxn modelId="{B205D7FB-E560-4B50-98DD-F45098632463}" type="presOf" srcId="{E98DC954-24C3-4DD3-BC94-D3B42531195F}" destId="{30892B52-3C71-4BB8-8539-97ECE6DB2804}" srcOrd="0" destOrd="0" presId="urn:microsoft.com/office/officeart/2005/8/layout/StepDownProcess"/>
    <dgm:cxn modelId="{06DA1B38-A36E-461D-82DC-20F222F3DD97}" type="presOf" srcId="{7C7E5AA1-DB11-4614-878D-031E53128419}" destId="{CA58E76D-1803-4368-BDF1-4A8863BCB341}" srcOrd="0" destOrd="0" presId="urn:microsoft.com/office/officeart/2005/8/layout/StepDownProcess"/>
    <dgm:cxn modelId="{642C35B4-28EF-4C68-BF1C-7A7A00E23104}" srcId="{31D55FD1-DD68-419F-9A27-1E0D72BE0FEE}" destId="{E98DC954-24C3-4DD3-BC94-D3B42531195F}" srcOrd="2" destOrd="0" parTransId="{8AB57901-3DE5-4F70-BE15-7C6C0B46EE49}" sibTransId="{6F60932D-F683-4606-9543-43EBD27CAAA0}"/>
    <dgm:cxn modelId="{0F123F64-4E28-48D9-B017-7A724D68B206}" srcId="{E98DC954-24C3-4DD3-BC94-D3B42531195F}" destId="{0D8C4EDA-1179-48FC-BEE2-5A6088532750}" srcOrd="0" destOrd="0" parTransId="{56D2B260-C02B-4457-A7F5-A0AD441E2060}" sibTransId="{65C0F331-A5F1-4D87-B499-97A5E06C0BF3}"/>
    <dgm:cxn modelId="{FA01C6AB-2820-4414-9066-BCC1CBF21F5E}" type="presOf" srcId="{81B54B5B-1403-470E-853E-20D2ACDC0B4E}" destId="{91CFE19C-61EE-4CA4-9A5F-495D91B7E9AD}" srcOrd="0" destOrd="0" presId="urn:microsoft.com/office/officeart/2005/8/layout/StepDownProcess"/>
    <dgm:cxn modelId="{B0E872FA-E719-43B9-AF6C-84FA64D50072}" srcId="{31D55FD1-DD68-419F-9A27-1E0D72BE0FEE}" destId="{81B54B5B-1403-470E-853E-20D2ACDC0B4E}" srcOrd="1" destOrd="0" parTransId="{2D20C5B3-0837-40C0-8CEA-28300B80A8E2}" sibTransId="{4365D125-A588-4D15-ABFF-52B08DF67BEF}"/>
    <dgm:cxn modelId="{29B2C1C1-A5F8-4D08-B5D2-6568D99DBBE3}" srcId="{7C7E5AA1-DB11-4614-878D-031E53128419}" destId="{F9749A83-477F-4801-8050-105E94C1F8A0}" srcOrd="0" destOrd="0" parTransId="{419BF518-9438-4ECC-A7CB-92157E212F7C}" sibTransId="{7FD1E17B-01DE-405E-8729-DD3ED0B85C9F}"/>
    <dgm:cxn modelId="{D9B3A2A0-AA2F-4185-826E-172A7673AA8C}" srcId="{31D55FD1-DD68-419F-9A27-1E0D72BE0FEE}" destId="{7C7E5AA1-DB11-4614-878D-031E53128419}" srcOrd="0" destOrd="0" parTransId="{F2ECE84F-097F-446E-BEC4-9E87E3CEEE1F}" sibTransId="{283D0101-883D-41B9-B4E7-073F8175F571}"/>
    <dgm:cxn modelId="{8E983D53-01F7-49A5-AC12-DE5F6B373AE3}" type="presOf" srcId="{F9749A83-477F-4801-8050-105E94C1F8A0}" destId="{84576808-5708-4357-BE7F-78BC6A1BBA81}" srcOrd="0" destOrd="0" presId="urn:microsoft.com/office/officeart/2005/8/layout/StepDownProcess"/>
    <dgm:cxn modelId="{FF0398DD-9627-4443-941B-9986E09819CD}" type="presParOf" srcId="{6B22A942-ECC2-4F0B-8D6D-45D5215377C5}" destId="{E9F228DD-9A00-4C91-969B-819A5723A1F5}" srcOrd="0" destOrd="0" presId="urn:microsoft.com/office/officeart/2005/8/layout/StepDownProcess"/>
    <dgm:cxn modelId="{87DF06AC-4C90-4589-AFB8-4AFC7F795563}" type="presParOf" srcId="{E9F228DD-9A00-4C91-969B-819A5723A1F5}" destId="{1FF3768F-2813-410F-A703-1D35D70EBCA8}" srcOrd="0" destOrd="0" presId="urn:microsoft.com/office/officeart/2005/8/layout/StepDownProcess"/>
    <dgm:cxn modelId="{611314AD-35EE-455A-B292-9011134AE88C}" type="presParOf" srcId="{E9F228DD-9A00-4C91-969B-819A5723A1F5}" destId="{CA58E76D-1803-4368-BDF1-4A8863BCB341}" srcOrd="1" destOrd="0" presId="urn:microsoft.com/office/officeart/2005/8/layout/StepDownProcess"/>
    <dgm:cxn modelId="{33475333-CD0C-4875-852B-D5E567CD02CA}" type="presParOf" srcId="{E9F228DD-9A00-4C91-969B-819A5723A1F5}" destId="{84576808-5708-4357-BE7F-78BC6A1BBA81}" srcOrd="2" destOrd="0" presId="urn:microsoft.com/office/officeart/2005/8/layout/StepDownProcess"/>
    <dgm:cxn modelId="{8CFCBACA-823C-4122-A6AC-9118993BE5BA}" type="presParOf" srcId="{6B22A942-ECC2-4F0B-8D6D-45D5215377C5}" destId="{9A584469-3057-414C-8F7F-9DC16F5A58C6}" srcOrd="1" destOrd="0" presId="urn:microsoft.com/office/officeart/2005/8/layout/StepDownProcess"/>
    <dgm:cxn modelId="{06BF9BD7-80DA-4E0C-8E9D-0C86531B5C19}" type="presParOf" srcId="{6B22A942-ECC2-4F0B-8D6D-45D5215377C5}" destId="{2D8AB742-18BB-4E6E-8CF6-514FFE78021E}" srcOrd="2" destOrd="0" presId="urn:microsoft.com/office/officeart/2005/8/layout/StepDownProcess"/>
    <dgm:cxn modelId="{E9C39858-A469-4F9E-B656-C74647D9C2FC}" type="presParOf" srcId="{2D8AB742-18BB-4E6E-8CF6-514FFE78021E}" destId="{03863B56-EFBB-4136-8F14-0E00F8C13833}" srcOrd="0" destOrd="0" presId="urn:microsoft.com/office/officeart/2005/8/layout/StepDownProcess"/>
    <dgm:cxn modelId="{1D46F10C-DBDF-49EE-A311-1DB52D6A5DE5}" type="presParOf" srcId="{2D8AB742-18BB-4E6E-8CF6-514FFE78021E}" destId="{91CFE19C-61EE-4CA4-9A5F-495D91B7E9AD}" srcOrd="1" destOrd="0" presId="urn:microsoft.com/office/officeart/2005/8/layout/StepDownProcess"/>
    <dgm:cxn modelId="{12AE50E2-A802-40AC-8C36-3CC1496BB66F}" type="presParOf" srcId="{2D8AB742-18BB-4E6E-8CF6-514FFE78021E}" destId="{0AF1177E-81A1-4504-94EB-82BB90017B2E}" srcOrd="2" destOrd="0" presId="urn:microsoft.com/office/officeart/2005/8/layout/StepDownProcess"/>
    <dgm:cxn modelId="{4FE11403-C834-4762-A628-499B709F5FD4}" type="presParOf" srcId="{6B22A942-ECC2-4F0B-8D6D-45D5215377C5}" destId="{EB84B75D-0BC6-479A-B4B2-2EE9F0FEC808}" srcOrd="3" destOrd="0" presId="urn:microsoft.com/office/officeart/2005/8/layout/StepDownProcess"/>
    <dgm:cxn modelId="{1048476F-BD0D-4363-9A59-AFAEFC1C93F2}" type="presParOf" srcId="{6B22A942-ECC2-4F0B-8D6D-45D5215377C5}" destId="{4EDACE8D-6DF1-412D-A3C2-641ABE7FB8BF}" srcOrd="4" destOrd="0" presId="urn:microsoft.com/office/officeart/2005/8/layout/StepDownProcess"/>
    <dgm:cxn modelId="{9800B03E-B661-4E0D-923A-0404DAF5978D}" type="presParOf" srcId="{4EDACE8D-6DF1-412D-A3C2-641ABE7FB8BF}" destId="{30892B52-3C71-4BB8-8539-97ECE6DB2804}" srcOrd="0" destOrd="0" presId="urn:microsoft.com/office/officeart/2005/8/layout/StepDownProcess"/>
    <dgm:cxn modelId="{2C48F739-5395-4664-AFD8-7F0150626ADC}" type="presParOf" srcId="{4EDACE8D-6DF1-412D-A3C2-641ABE7FB8BF}" destId="{5C9F99BC-BF24-4D47-B115-9824D28D77C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3768F-2813-410F-A703-1D35D70EBCA8}">
      <dsp:nvSpPr>
        <dsp:cNvPr id="0" name=""/>
        <dsp:cNvSpPr/>
      </dsp:nvSpPr>
      <dsp:spPr>
        <a:xfrm rot="5400000">
          <a:off x="857708" y="1424850"/>
          <a:ext cx="1260157" cy="14346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8E76D-1803-4368-BDF1-4A8863BCB341}">
      <dsp:nvSpPr>
        <dsp:cNvPr id="0" name=""/>
        <dsp:cNvSpPr/>
      </dsp:nvSpPr>
      <dsp:spPr>
        <a:xfrm>
          <a:off x="523843" y="27940"/>
          <a:ext cx="2121363" cy="1484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Прикладная историческая аналитика</a:t>
          </a:r>
          <a:endParaRPr lang="ru-RU" sz="2000" kern="1200" dirty="0"/>
        </a:p>
      </dsp:txBody>
      <dsp:txXfrm>
        <a:off x="596342" y="100439"/>
        <a:ext cx="1976365" cy="1339887"/>
      </dsp:txXfrm>
    </dsp:sp>
    <dsp:sp modelId="{84576808-5708-4357-BE7F-78BC6A1BBA81}">
      <dsp:nvSpPr>
        <dsp:cNvPr id="0" name=""/>
        <dsp:cNvSpPr/>
      </dsp:nvSpPr>
      <dsp:spPr>
        <a:xfrm>
          <a:off x="2645207" y="169558"/>
          <a:ext cx="1542877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Магистерская программа</a:t>
          </a:r>
          <a:endParaRPr lang="ru-RU" sz="1500" kern="1200" dirty="0"/>
        </a:p>
      </dsp:txBody>
      <dsp:txXfrm>
        <a:off x="2645207" y="169558"/>
        <a:ext cx="1542877" cy="1200150"/>
      </dsp:txXfrm>
    </dsp:sp>
    <dsp:sp modelId="{03863B56-EFBB-4136-8F14-0E00F8C13833}">
      <dsp:nvSpPr>
        <dsp:cNvPr id="0" name=""/>
        <dsp:cNvSpPr/>
      </dsp:nvSpPr>
      <dsp:spPr>
        <a:xfrm rot="5400000">
          <a:off x="2616544" y="3092867"/>
          <a:ext cx="1260157" cy="14346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FE19C-61EE-4CA4-9A5F-495D91B7E9AD}">
      <dsp:nvSpPr>
        <dsp:cNvPr id="0" name=""/>
        <dsp:cNvSpPr/>
      </dsp:nvSpPr>
      <dsp:spPr>
        <a:xfrm>
          <a:off x="2282679" y="1695957"/>
          <a:ext cx="2121363" cy="1484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Экспертная оценка: сбор и обработка информации</a:t>
          </a:r>
          <a:endParaRPr lang="ru-RU" sz="2000" kern="1200" dirty="0"/>
        </a:p>
      </dsp:txBody>
      <dsp:txXfrm>
        <a:off x="2355178" y="1768456"/>
        <a:ext cx="1976365" cy="1339887"/>
      </dsp:txXfrm>
    </dsp:sp>
    <dsp:sp modelId="{0AF1177E-81A1-4504-94EB-82BB90017B2E}">
      <dsp:nvSpPr>
        <dsp:cNvPr id="0" name=""/>
        <dsp:cNvSpPr/>
      </dsp:nvSpPr>
      <dsp:spPr>
        <a:xfrm>
          <a:off x="4404042" y="1837574"/>
          <a:ext cx="1542877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Учебная дисциплина</a:t>
          </a:r>
          <a:endParaRPr lang="ru-RU" sz="1500" kern="1200" dirty="0"/>
        </a:p>
      </dsp:txBody>
      <dsp:txXfrm>
        <a:off x="4404042" y="1837574"/>
        <a:ext cx="1542877" cy="1200150"/>
      </dsp:txXfrm>
    </dsp:sp>
    <dsp:sp modelId="{30892B52-3C71-4BB8-8539-97ECE6DB2804}">
      <dsp:nvSpPr>
        <dsp:cNvPr id="0" name=""/>
        <dsp:cNvSpPr/>
      </dsp:nvSpPr>
      <dsp:spPr>
        <a:xfrm>
          <a:off x="4041515" y="3363973"/>
          <a:ext cx="2121363" cy="1484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Основы системного мышления</a:t>
          </a:r>
          <a:endParaRPr lang="ru-RU" sz="2000" kern="1200" dirty="0"/>
        </a:p>
      </dsp:txBody>
      <dsp:txXfrm>
        <a:off x="4114014" y="3436472"/>
        <a:ext cx="1976365" cy="1339887"/>
      </dsp:txXfrm>
    </dsp:sp>
    <dsp:sp modelId="{5C9F99BC-BF24-4D47-B115-9824D28D77C6}">
      <dsp:nvSpPr>
        <dsp:cNvPr id="0" name=""/>
        <dsp:cNvSpPr/>
      </dsp:nvSpPr>
      <dsp:spPr>
        <a:xfrm>
          <a:off x="6162878" y="3505591"/>
          <a:ext cx="1542877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Тема занятия</a:t>
          </a:r>
          <a:endParaRPr lang="ru-RU" sz="1800" kern="1200" dirty="0"/>
        </a:p>
      </dsp:txBody>
      <dsp:txXfrm>
        <a:off x="6162878" y="3505591"/>
        <a:ext cx="1542877" cy="120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black"/>
                </a:solidFill>
              </a:rPr>
              <a:pPr/>
              <a:t>07.12.2017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white"/>
                </a:solidFill>
              </a:rPr>
              <a:pPr/>
              <a:t>07.12.2017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white"/>
                </a:solidFill>
              </a:rPr>
              <a:pPr/>
              <a:t>07.12.2017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black"/>
                </a:solidFill>
              </a:rPr>
              <a:pPr/>
              <a:t>07.12.2017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white"/>
                </a:solidFill>
              </a:rPr>
              <a:pPr/>
              <a:t>07.12.2017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black"/>
                </a:solidFill>
              </a:rPr>
              <a:pPr/>
              <a:t>07.12.2017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black"/>
                </a:solidFill>
              </a:rPr>
              <a:pPr/>
              <a:t>07.12.2017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white"/>
                </a:solidFill>
              </a:rPr>
              <a:pPr/>
              <a:t>07.12.2017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black"/>
                </a:solidFill>
              </a:rPr>
              <a:pPr/>
              <a:t>07.12.2017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AF2A-49FF-49A0-913B-13B57BC25CA9}" type="datetimeFigureOut">
              <a:rPr lang="ru-RU" smtClean="0">
                <a:solidFill>
                  <a:prstClr val="black"/>
                </a:solidFill>
              </a:rPr>
              <a:pPr/>
              <a:t>07.12.2017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6E8-0468-410C-A581-66482AC444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2810-55AA-4FF0-971C-8C0EBADACDE0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3F4-99A0-4D72-97E9-B2A6A244E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6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87B1-B479-4305-A4E3-C6C5A12D3D4B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E125-F9B2-45DE-8015-8694273F3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98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703A-6DAF-486E-BBB9-628C7303A20D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9342-0265-4F9A-8A1E-95CB82F6A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BDD3-8CD3-464D-B621-7D7A713E947C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C1B0-9689-4AFD-9178-68AA93BFD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39F5-BB23-40B1-B7DC-F2C3EE862B7A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C0FB-0CD1-4B13-8A26-027C5D313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87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62A1-BEB5-4219-9588-7E93B8DE559F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74B7-8104-4293-930A-172FFD473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7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6076-8A43-41F3-8A9C-F61EA61346BC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5327-959C-4143-8F7B-3D0F6A6DA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8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0164-9F35-43EE-8408-ECEB2CD169BE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3E86-4209-41FD-B741-8A5DEE9AA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70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F1A7-31C9-4231-B1BB-16E3033974E9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31A3-8468-4D34-8C21-AE54D9677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84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6FC2-1218-41DB-AB5F-E7EBC06C4885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01F0-82EF-4DA2-826B-5835EB07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0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7B41-62A8-4F4B-B5DC-F9367941A155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70D3-A121-42F5-A919-82EE3ED8C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E5ADF6-BBC8-48EC-9C71-A820929B3DF3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A13BCF4-DF07-402E-B3AE-F02855599B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55248-A81C-4B1F-A36B-B9805624D5B4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1D1C8-E69B-48A3-89C6-25DA396F6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1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системного мышления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90656" cy="2732112"/>
          </a:xfrm>
        </p:spPr>
        <p:txBody>
          <a:bodyPr>
            <a:normAutofit lnSpcReduction="10000"/>
          </a:bodyPr>
          <a:lstStyle/>
          <a:p>
            <a:endParaRPr lang="ru-RU" sz="3200" dirty="0" smtClean="0"/>
          </a:p>
          <a:p>
            <a:endParaRPr lang="ru-RU" dirty="0"/>
          </a:p>
          <a:p>
            <a:pPr algn="r"/>
            <a:r>
              <a:rPr lang="ru-RU" b="1" dirty="0" smtClean="0"/>
              <a:t>Румянцев Владимир Петрович</a:t>
            </a:r>
          </a:p>
          <a:p>
            <a:pPr algn="r"/>
            <a:r>
              <a:rPr lang="ru-RU" dirty="0"/>
              <a:t>д</a:t>
            </a:r>
            <a:r>
              <a:rPr lang="ru-RU" dirty="0" smtClean="0"/>
              <a:t>.и.н., заведующий кафедрой</a:t>
            </a:r>
          </a:p>
          <a:p>
            <a:pPr algn="r"/>
            <a:r>
              <a:rPr lang="ru-RU" dirty="0" smtClean="0"/>
              <a:t>новой, новейшей истории и</a:t>
            </a:r>
          </a:p>
          <a:p>
            <a:pPr algn="r"/>
            <a:r>
              <a:rPr lang="ru-RU" dirty="0" smtClean="0"/>
              <a:t> международных отношений ТГУ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5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Системное мышление — это умение выделять системы, переключаться между ними и анализировать </a:t>
            </a:r>
            <a:r>
              <a:rPr lang="ru-RU" dirty="0" smtClean="0"/>
              <a:t>и</a:t>
            </a:r>
            <a:r>
              <a:rPr lang="ru-RU" dirty="0"/>
              <a:t>х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2368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Важнейшие качества СМ: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видеть и целое, и детали; </a:t>
            </a:r>
          </a:p>
          <a:p>
            <a:r>
              <a:rPr lang="ru-RU" sz="3200" dirty="0" smtClean="0"/>
              <a:t>улавливать закономерности;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бнаруживать взаимосвязи;</a:t>
            </a:r>
          </a:p>
          <a:p>
            <a:r>
              <a:rPr lang="ru-RU" sz="3200" dirty="0" smtClean="0"/>
              <a:t>понимать цели,</a:t>
            </a:r>
          </a:p>
          <a:p>
            <a:r>
              <a:rPr lang="ru-RU" sz="3200" dirty="0" smtClean="0"/>
              <a:t>управлять системами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20" y="1196752"/>
            <a:ext cx="2509380" cy="29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 из определений: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системное </a:t>
            </a:r>
            <a:r>
              <a:rPr lang="ru-RU" dirty="0"/>
              <a:t>мышление – это способность сочетать анализ </a:t>
            </a:r>
            <a:r>
              <a:rPr lang="ru-RU" dirty="0" smtClean="0"/>
              <a:t>(умение </a:t>
            </a:r>
            <a:r>
              <a:rPr lang="ru-RU" dirty="0"/>
              <a:t>глубоко </a:t>
            </a:r>
            <a:r>
              <a:rPr lang="ru-RU" dirty="0" err="1"/>
              <a:t>заныривать</a:t>
            </a:r>
            <a:r>
              <a:rPr lang="ru-RU" dirty="0"/>
              <a:t> в детали) и синтез </a:t>
            </a:r>
            <a:r>
              <a:rPr lang="ru-RU" dirty="0" smtClean="0"/>
              <a:t>(умение </a:t>
            </a:r>
            <a:r>
              <a:rPr lang="ru-RU" dirty="0"/>
              <a:t>вовремя выныривать из этих деталей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человек, обладающий системным мышлением, имеет с одной стороны, широкие знания, с другой стороны – глубокие знания ( Герман Греф)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035152" cy="27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разница?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123518" cy="40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34" y="2132856"/>
            <a:ext cx="4221086" cy="33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51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Следующий урок СМ: простые и сложные системы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Детальная сложность связана с количеством </a:t>
            </a:r>
            <a:r>
              <a:rPr lang="ru-RU" dirty="0" smtClean="0"/>
              <a:t>элементов </a:t>
            </a:r>
            <a:r>
              <a:rPr lang="ru-RU" dirty="0"/>
              <a:t>системы. </a:t>
            </a:r>
          </a:p>
          <a:p>
            <a:r>
              <a:rPr lang="ru-RU" dirty="0" smtClean="0"/>
              <a:t>Динамическая </a:t>
            </a:r>
            <a:r>
              <a:rPr lang="ru-RU" dirty="0"/>
              <a:t>сложность системы определяется разнообразием возможных связей между элементами.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6982"/>
            <a:ext cx="4485878" cy="33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9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как паутина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5865"/>
            <a:ext cx="6969914" cy="40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8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рычага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0741"/>
            <a:ext cx="8229600" cy="43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80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/>
              <a:t>А оно нам надо</a:t>
            </a:r>
            <a:r>
              <a:rPr lang="ru-RU" sz="5300" dirty="0" smtClean="0"/>
              <a:t>?!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Зачем необходимо развивать системное мышление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00339"/>
            <a:ext cx="4441676" cy="44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нужно СМ?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Чтобы </a:t>
            </a:r>
            <a:r>
              <a:rPr lang="ru-RU" dirty="0" smtClean="0"/>
              <a:t>делать </a:t>
            </a:r>
            <a:r>
              <a:rPr lang="ru-RU" dirty="0"/>
              <a:t>меньше </a:t>
            </a:r>
            <a:r>
              <a:rPr lang="ru-RU" dirty="0" smtClean="0"/>
              <a:t>ошибок;</a:t>
            </a:r>
            <a:endParaRPr lang="ru-RU" dirty="0"/>
          </a:p>
          <a:p>
            <a:r>
              <a:rPr lang="ru-RU" dirty="0"/>
              <a:t>Чтобы правильно формулировать свои </a:t>
            </a:r>
            <a:r>
              <a:rPr lang="ru-RU" dirty="0" smtClean="0"/>
              <a:t>цели;</a:t>
            </a:r>
            <a:endParaRPr lang="ru-RU" dirty="0"/>
          </a:p>
          <a:p>
            <a:r>
              <a:rPr lang="ru-RU" dirty="0"/>
              <a:t>Чтобы правильно исследовать любые </a:t>
            </a:r>
            <a:r>
              <a:rPr lang="ru-RU" dirty="0" smtClean="0"/>
              <a:t>системы; </a:t>
            </a:r>
          </a:p>
          <a:p>
            <a:r>
              <a:rPr lang="ru-RU" dirty="0" smtClean="0"/>
              <a:t>Чтобы </a:t>
            </a:r>
            <a:r>
              <a:rPr lang="ru-RU" dirty="0"/>
              <a:t>эффективно управлять </a:t>
            </a:r>
            <a:r>
              <a:rPr lang="ru-RU" dirty="0" smtClean="0"/>
              <a:t>системами;</a:t>
            </a:r>
            <a:endParaRPr lang="ru-RU" dirty="0"/>
          </a:p>
          <a:p>
            <a:r>
              <a:rPr lang="ru-RU" dirty="0"/>
              <a:t>Чтобы правильно создавать новые </a:t>
            </a:r>
            <a:r>
              <a:rPr lang="ru-RU" dirty="0" smtClean="0"/>
              <a:t>системы;</a:t>
            </a:r>
            <a:endParaRPr lang="ru-RU" dirty="0"/>
          </a:p>
          <a:p>
            <a:r>
              <a:rPr lang="ru-RU" dirty="0"/>
              <a:t>Чтобы резко увеличить качество своих решений и сократить время на процесс их </a:t>
            </a:r>
            <a:r>
              <a:rPr lang="ru-RU" dirty="0" smtClean="0"/>
              <a:t>принятия;</a:t>
            </a:r>
            <a:endParaRPr lang="ru-RU" dirty="0"/>
          </a:p>
          <a:p>
            <a:r>
              <a:rPr lang="ru-RU" dirty="0" smtClean="0"/>
              <a:t>И</a:t>
            </a:r>
            <a:r>
              <a:rPr lang="ru-RU" dirty="0"/>
              <a:t>, наконец, чтобы </a:t>
            </a:r>
            <a:r>
              <a:rPr lang="ru-RU" u="sng" dirty="0"/>
              <a:t>научиться прогнозировать события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907169" cy="19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ожидают каждого: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91451"/>
            <a:ext cx="6192688" cy="45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происходит?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8961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9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развить в себе навыки системного мышления?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6400800" cy="17526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39344"/>
            <a:ext cx="4158208" cy="31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Навык 1. Наблюдение за успешными системами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608736" cy="420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секрет «Макдональдса»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Расположение</a:t>
            </a:r>
          </a:p>
          <a:p>
            <a:r>
              <a:rPr lang="ru-RU" dirty="0" smtClean="0"/>
              <a:t>Стандартизация</a:t>
            </a:r>
          </a:p>
          <a:p>
            <a:r>
              <a:rPr lang="ru-RU" dirty="0" smtClean="0"/>
              <a:t>Чистота</a:t>
            </a:r>
          </a:p>
          <a:p>
            <a:r>
              <a:rPr lang="ru-RU" dirty="0" smtClean="0"/>
              <a:t>Сервис</a:t>
            </a:r>
          </a:p>
          <a:p>
            <a:r>
              <a:rPr lang="ru-RU" dirty="0" err="1" smtClean="0"/>
              <a:t>Антикастинг</a:t>
            </a:r>
            <a:endParaRPr lang="ru-RU" dirty="0" smtClean="0"/>
          </a:p>
          <a:p>
            <a:r>
              <a:rPr lang="ru-RU" dirty="0" err="1" smtClean="0"/>
              <a:t>Дети+родители</a:t>
            </a:r>
            <a:r>
              <a:rPr lang="ru-RU" dirty="0" smtClean="0"/>
              <a:t>=прибыль</a:t>
            </a:r>
          </a:p>
          <a:p>
            <a:r>
              <a:rPr lang="ru-RU" dirty="0" smtClean="0"/>
              <a:t>Карьерный рост</a:t>
            </a:r>
          </a:p>
          <a:p>
            <a:r>
              <a:rPr lang="ru-RU" dirty="0" smtClean="0"/>
              <a:t>Секреты вкуса и запаха</a:t>
            </a:r>
          </a:p>
          <a:p>
            <a:r>
              <a:rPr lang="ru-RU" dirty="0" smtClean="0"/>
              <a:t>Привычка</a:t>
            </a:r>
          </a:p>
          <a:p>
            <a:r>
              <a:rPr lang="ru-RU" dirty="0" smtClean="0"/>
              <a:t>Контроль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6328"/>
            <a:ext cx="4186436" cy="334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Навык 2. Расширяем угол обзора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зацикливаемся на мелочах</a:t>
            </a:r>
          </a:p>
          <a:p>
            <a:r>
              <a:rPr lang="ru-RU" dirty="0"/>
              <a:t>Расширяем круг своих интересов</a:t>
            </a:r>
          </a:p>
          <a:p>
            <a:r>
              <a:rPr lang="ru-RU" dirty="0"/>
              <a:t>Проявляем </a:t>
            </a:r>
            <a:r>
              <a:rPr lang="ru-RU" dirty="0" err="1"/>
              <a:t>эмпатию</a:t>
            </a:r>
            <a:endParaRPr lang="ru-RU" dirty="0"/>
          </a:p>
          <a:p>
            <a:r>
              <a:rPr lang="ru-RU" dirty="0"/>
              <a:t>Настраиваем целеполагание</a:t>
            </a:r>
          </a:p>
          <a:p>
            <a:r>
              <a:rPr lang="ru-RU" dirty="0"/>
              <a:t>Развиваем воображение</a:t>
            </a:r>
          </a:p>
          <a:p>
            <a:r>
              <a:rPr lang="ru-RU" dirty="0"/>
              <a:t>Читаем:</a:t>
            </a:r>
          </a:p>
          <a:p>
            <a:pPr marL="0" indent="0">
              <a:buNone/>
            </a:pPr>
            <a:r>
              <a:rPr lang="ru-RU" dirty="0" smtClean="0"/>
              <a:t>- художественную </a:t>
            </a:r>
            <a:r>
              <a:rPr lang="ru-RU" dirty="0"/>
              <a:t>литературу</a:t>
            </a:r>
          </a:p>
          <a:p>
            <a:pPr marL="0" indent="0">
              <a:buNone/>
            </a:pPr>
            <a:r>
              <a:rPr lang="ru-RU" dirty="0" smtClean="0"/>
              <a:t>- профессиональную </a:t>
            </a:r>
            <a:r>
              <a:rPr lang="ru-RU" dirty="0"/>
              <a:t>литературу</a:t>
            </a:r>
          </a:p>
          <a:p>
            <a:pPr marL="0" indent="0">
              <a:buNone/>
            </a:pPr>
            <a:r>
              <a:rPr lang="ru-RU" dirty="0" smtClean="0"/>
              <a:t>- научно-популярную </a:t>
            </a:r>
            <a:r>
              <a:rPr lang="ru-RU" dirty="0"/>
              <a:t>литературу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9748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Навык 3. Избавляемся от стереотипов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890288" cy="46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Знакомое незнакомое понятие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90456" cy="4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Одинаково ли мы понимаем смысл?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система?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/>
              <a:t>— </a:t>
            </a:r>
            <a:r>
              <a:rPr lang="ru-RU" dirty="0" smtClean="0"/>
              <a:t>совокупность связанных друг с другом </a:t>
            </a:r>
            <a:r>
              <a:rPr lang="ru-RU" dirty="0"/>
              <a:t>элементов, </a:t>
            </a:r>
            <a:r>
              <a:rPr lang="ru-RU" dirty="0" smtClean="0"/>
              <a:t>действующих как единое целое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6878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системное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Всё, что нас окружает – системы.</a:t>
            </a:r>
          </a:p>
          <a:p>
            <a:r>
              <a:rPr lang="ru-RU" dirty="0" smtClean="0"/>
              <a:t>Каждая система не существует изолированно. Она – часть других систем, и внутри нее есть свои подсистемы.</a:t>
            </a:r>
          </a:p>
          <a:p>
            <a:r>
              <a:rPr lang="ru-RU" dirty="0" smtClean="0"/>
              <a:t>Сбой в работе системы происходит в результате ее структурных недостатков. Следовательно, чтобы повлиять на систему, нужно понять ее </a:t>
            </a:r>
            <a:r>
              <a:rPr lang="ru-RU" b="1" u="sng" dirty="0" smtClean="0"/>
              <a:t>структуру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31" y="4541919"/>
            <a:ext cx="3063999" cy="21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533400"/>
            <a:ext cx="9289032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система отличается от нагромождения?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8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и Нагромождение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09401"/>
              </p:ext>
            </p:extLst>
          </p:nvPr>
        </p:nvGraphicFramePr>
        <p:xfrm>
          <a:off x="323528" y="1600200"/>
          <a:ext cx="836327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420497">
                <a:tc>
                  <a:txBody>
                    <a:bodyPr/>
                    <a:lstStyle/>
                    <a:p>
                      <a:r>
                        <a:rPr lang="ru-RU" sz="2400" b="1" u="sng" dirty="0" smtClean="0"/>
                        <a:t>Система</a:t>
                      </a:r>
                      <a:endParaRPr lang="ru-RU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/>
                        <a:t>Нагромождение</a:t>
                      </a:r>
                      <a:endParaRPr lang="ru-RU" sz="2400" b="1" u="sng" dirty="0"/>
                    </a:p>
                  </a:txBody>
                  <a:tcPr/>
                </a:tc>
              </a:tr>
              <a:tr h="7257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Взаимосвязанные части функционируют как целое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Совокупность разрозненных частей</a:t>
                      </a:r>
                      <a:endParaRPr lang="ru-RU" sz="2400" dirty="0"/>
                    </a:p>
                  </a:txBody>
                  <a:tcPr/>
                </a:tc>
              </a:tr>
              <a:tr h="7257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Изменяется,</a:t>
                      </a:r>
                      <a:r>
                        <a:rPr lang="ru-RU" sz="2400" baseline="0" dirty="0" smtClean="0"/>
                        <a:t> если что-либо убрать или добавить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Основные свойства не изменятся, если что-либо убрать или добавить</a:t>
                      </a:r>
                      <a:endParaRPr lang="ru-RU" sz="2400" dirty="0"/>
                    </a:p>
                  </a:txBody>
                  <a:tcPr/>
                </a:tc>
              </a:tr>
              <a:tr h="10368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Компоновка, расположение элементов имеет</a:t>
                      </a:r>
                      <a:r>
                        <a:rPr lang="ru-RU" sz="2400" baseline="0" dirty="0" smtClean="0"/>
                        <a:t> решающее значение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Расположение частей не имеет значения</a:t>
                      </a:r>
                      <a:endParaRPr lang="ru-RU" sz="2400" dirty="0"/>
                    </a:p>
                  </a:txBody>
                  <a:tcPr/>
                </a:tc>
              </a:tr>
              <a:tr h="10368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системы есть цель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Бесцельное</a:t>
                      </a:r>
                      <a:r>
                        <a:rPr lang="ru-RU" sz="2400" baseline="0" dirty="0" smtClean="0"/>
                        <a:t> сосуществование элементов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свойство системы: </a:t>
            </a:r>
            <a:r>
              <a:rPr lang="ru-RU" dirty="0" err="1" smtClean="0"/>
              <a:t>эмерджентность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1970"/>
            <a:ext cx="7610811" cy="41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1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17592</TotalTime>
  <Words>450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Ясность</vt:lpstr>
      <vt:lpstr>1_Ясность</vt:lpstr>
      <vt:lpstr>2_Ясность</vt:lpstr>
      <vt:lpstr>Основы системного мышления</vt:lpstr>
      <vt:lpstr>Что происходит?</vt:lpstr>
      <vt:lpstr>Знакомое незнакомое понятие</vt:lpstr>
      <vt:lpstr>Одинаково ли мы понимаем смысл?</vt:lpstr>
      <vt:lpstr>Базовые определения</vt:lpstr>
      <vt:lpstr>С чего начинается системное мышление</vt:lpstr>
      <vt:lpstr>Чем система отличается от нагромождения?</vt:lpstr>
      <vt:lpstr>Система и Нагромождение</vt:lpstr>
      <vt:lpstr>Первое свойство системы: эмерджентность</vt:lpstr>
      <vt:lpstr>Базовые определения</vt:lpstr>
      <vt:lpstr>Важнейшие качества СМ:</vt:lpstr>
      <vt:lpstr>Одно из определений:</vt:lpstr>
      <vt:lpstr>Есть ли разница?</vt:lpstr>
      <vt:lpstr>Следующий урок СМ: простые и сложные системы </vt:lpstr>
      <vt:lpstr>Система как паутина</vt:lpstr>
      <vt:lpstr>Принцип рычага</vt:lpstr>
      <vt:lpstr>А оно нам надо?! </vt:lpstr>
      <vt:lpstr>Зачем нужно СМ?</vt:lpstr>
      <vt:lpstr>Они ожидают каждого:</vt:lpstr>
      <vt:lpstr>Можно ли развить в себе навыки системного мышления?</vt:lpstr>
      <vt:lpstr>Навык 1. Наблюдение за успешными системами</vt:lpstr>
      <vt:lpstr>В чем секрет «Макдональдса»</vt:lpstr>
      <vt:lpstr>Навык 2. Расширяем угол обзора</vt:lpstr>
      <vt:lpstr>Навык 3. Избавляемся от стереотипов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системное мышление</dc:title>
  <dc:creator>Вова</dc:creator>
  <cp:lastModifiedBy>Вова</cp:lastModifiedBy>
  <cp:revision>54</cp:revision>
  <dcterms:created xsi:type="dcterms:W3CDTF">2017-09-18T06:34:05Z</dcterms:created>
  <dcterms:modified xsi:type="dcterms:W3CDTF">2017-12-07T08:59:00Z</dcterms:modified>
</cp:coreProperties>
</file>